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00_F6B42908.xml" ContentType="application/vnd.ms-powerpoint.comments+xml"/>
  <Override PartName="/ppt/notesSlides/notesSlide2.xml" ContentType="application/vnd.openxmlformats-officedocument.presentationml.notesSlide+xml"/>
  <Override PartName="/ppt/comments/modernComment_110_3BE0A450.xml" ContentType="application/vnd.ms-powerpoint.comments+xml"/>
  <Override PartName="/ppt/comments/modernComment_104_E343A036.xml" ContentType="application/vnd.ms-powerpoint.comments+xml"/>
  <Override PartName="/ppt/comments/modernComment_10D_EDCAF2AC.xml" ContentType="application/vnd.ms-powerpoint.comments+xml"/>
  <Override PartName="/ppt/notesSlides/notesSlide3.xml" ContentType="application/vnd.openxmlformats-officedocument.presentationml.notesSlide+xml"/>
  <Override PartName="/ppt/comments/modernComment_101_9D000D05.xml" ContentType="application/vnd.ms-powerpoint.comments+xml"/>
  <Override PartName="/ppt/notesSlides/notesSlide4.xml" ContentType="application/vnd.openxmlformats-officedocument.presentationml.notesSlide+xml"/>
  <Override PartName="/ppt/comments/modernComment_102_30E8B4B3.xml" ContentType="application/vnd.ms-powerpoint.comments+xml"/>
  <Override PartName="/ppt/notesSlides/notesSlide5.xml" ContentType="application/vnd.openxmlformats-officedocument.presentationml.notesSlide+xml"/>
  <Override PartName="/ppt/comments/modernComment_107_346697D4.xml" ContentType="application/vnd.ms-powerpoint.comments+xml"/>
  <Override PartName="/ppt/notesSlides/notesSlide6.xml" ContentType="application/vnd.openxmlformats-officedocument.presentationml.notesSlide+xml"/>
  <Override PartName="/ppt/comments/modernComment_103_49D569EF.xml" ContentType="application/vnd.ms-powerpoint.comments+xml"/>
  <Override PartName="/ppt/notesSlides/notesSlide7.xml" ContentType="application/vnd.openxmlformats-officedocument.presentationml.notesSlide+xml"/>
  <Override PartName="/ppt/comments/modernComment_106_33DD6C1.xml" ContentType="application/vnd.ms-powerpoint.comments+xml"/>
  <Override PartName="/ppt/notesSlides/notesSlide8.xml" ContentType="application/vnd.openxmlformats-officedocument.presentationml.notesSlide+xml"/>
  <Override PartName="/ppt/comments/modernComment_105_C7ABC61F.xml" ContentType="application/vnd.ms-powerpoint.comments+xml"/>
  <Override PartName="/ppt/notesSlides/notesSlide9.xml" ContentType="application/vnd.openxmlformats-officedocument.presentationml.notesSlide+xml"/>
  <Override PartName="/ppt/comments/modernComment_108_2D2D4483.xml" ContentType="application/vnd.ms-powerpoint.comments+xml"/>
  <Override PartName="/ppt/notesSlides/notesSlide10.xml" ContentType="application/vnd.openxmlformats-officedocument.presentationml.notesSlide+xml"/>
  <Override PartName="/ppt/comments/modernComment_111_A18CD7C.xml" ContentType="application/vnd.ms-powerpoint.comments+xml"/>
  <Override PartName="/ppt/notesSlides/notesSlide11.xml" ContentType="application/vnd.openxmlformats-officedocument.presentationml.notesSlide+xml"/>
  <Override PartName="/ppt/comments/modernComment_10E_CC06CF0A.xml" ContentType="application/vnd.ms-powerpoint.comments+xml"/>
  <Override PartName="/ppt/notesSlides/notesSlide12.xml" ContentType="application/vnd.openxmlformats-officedocument.presentationml.notesSlide+xml"/>
  <Override PartName="/ppt/comments/modernComment_10B_E70A6CAC.xml" ContentType="application/vnd.ms-powerpoint.comments+xml"/>
  <Override PartName="/ppt/notesSlides/notesSlide13.xml" ContentType="application/vnd.openxmlformats-officedocument.presentationml.notesSlide+xml"/>
  <Override PartName="/ppt/comments/modernComment_109_75FFC15D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7"/>
  </p:notesMasterIdLst>
  <p:sldIdLst>
    <p:sldId id="256" r:id="rId2"/>
    <p:sldId id="272" r:id="rId3"/>
    <p:sldId id="260" r:id="rId4"/>
    <p:sldId id="269" r:id="rId5"/>
    <p:sldId id="257" r:id="rId6"/>
    <p:sldId id="258" r:id="rId7"/>
    <p:sldId id="263" r:id="rId8"/>
    <p:sldId id="259" r:id="rId9"/>
    <p:sldId id="262" r:id="rId10"/>
    <p:sldId id="261" r:id="rId11"/>
    <p:sldId id="264" r:id="rId12"/>
    <p:sldId id="273" r:id="rId13"/>
    <p:sldId id="270" r:id="rId14"/>
    <p:sldId id="267" r:id="rId15"/>
    <p:sldId id="265" r:id="rId16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BFA5B4-35CB-D068-1BE0-18A234AD9A2A}" name="Joy Catalán" initials="JC" userId="276c78934b0d8fb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526C"/>
    <a:srgbClr val="00ADBA"/>
    <a:srgbClr val="FA4515"/>
    <a:srgbClr val="F9B75F"/>
    <a:srgbClr val="ED7357"/>
    <a:srgbClr val="7FCBDD"/>
    <a:srgbClr val="FFA3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223"/>
    <p:restoredTop sz="83265"/>
  </p:normalViewPr>
  <p:slideViewPr>
    <p:cSldViewPr snapToGrid="0">
      <p:cViewPr varScale="1">
        <p:scale>
          <a:sx n="87" d="100"/>
          <a:sy n="87" d="100"/>
        </p:scale>
        <p:origin x="200" y="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comments/modernComment_100_F6B4290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82F06A8-4996-2F45-98AE-9BFC7B33835A}" authorId="{8FBFA5B4-35CB-D068-1BE0-18A234AD9A2A}" created="2024-02-22T18:26:13.616">
    <pc:sldMkLst xmlns:pc="http://schemas.microsoft.com/office/powerpoint/2013/main/command">
      <pc:docMk/>
      <pc:sldMk cId="4139002120" sldId="256"/>
    </pc:sldMkLst>
    <p188:txBody>
      <a:bodyPr/>
      <a:lstStyle/>
      <a:p>
        <a:r>
          <a:rPr lang="es-CL"/>
          <a:t>DG: Incluir logo de educarchile</a:t>
        </a:r>
      </a:p>
    </p188:txBody>
  </p188:cm>
</p188:cmLst>
</file>

<file path=ppt/comments/modernComment_101_9D000D0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196976C-537C-4F45-B07E-BCFF431C1CD1}" authorId="{8FBFA5B4-35CB-D068-1BE0-18A234AD9A2A}" created="2024-02-22T18:26:53.817">
    <pc:sldMkLst xmlns:pc="http://schemas.microsoft.com/office/powerpoint/2013/main/command">
      <pc:docMk/>
      <pc:sldMk cId="2634026245" sldId="257"/>
    </pc:sldMkLst>
    <p188:txBody>
      <a:bodyPr/>
      <a:lstStyle/>
      <a:p>
        <a:r>
          <a:rPr lang="es-CL"/>
          <a:t>DG: Incluir iconos para cada punto</a:t>
        </a:r>
      </a:p>
    </p188:txBody>
  </p188:cm>
</p188:cmLst>
</file>

<file path=ppt/comments/modernComment_102_30E8B4B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742B768-471C-4B4D-8D52-5F73D0F9B763}" authorId="{8FBFA5B4-35CB-D068-1BE0-18A234AD9A2A}" created="2024-02-23T13:15:57.572">
    <pc:sldMkLst xmlns:pc="http://schemas.microsoft.com/office/powerpoint/2013/main/command">
      <pc:docMk/>
      <pc:sldMk cId="820556979" sldId="258"/>
    </pc:sldMkLst>
    <p188:txBody>
      <a:bodyPr/>
      <a:lstStyle/>
      <a:p>
        <a:r>
          <a:rPr lang="es-CL"/>
          <a:t>Agregar imágenes iconográficas de exploración, como lupas y de niños y niñas</a:t>
        </a:r>
      </a:p>
    </p188:txBody>
  </p188:cm>
</p188:cmLst>
</file>

<file path=ppt/comments/modernComment_103_49D569E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7D9471F-FE4E-4242-ADF6-5612C39B871F}" authorId="{8FBFA5B4-35CB-D068-1BE0-18A234AD9A2A}" created="2024-02-22T19:02:23.569">
    <pc:sldMkLst xmlns:pc="http://schemas.microsoft.com/office/powerpoint/2013/main/command">
      <pc:docMk/>
      <pc:sldMk cId="1238723055" sldId="259"/>
    </pc:sldMkLst>
    <p188:txBody>
      <a:bodyPr/>
      <a:lstStyle/>
      <a:p>
        <a:r>
          <a:rPr lang="es-CL"/>
          <a:t>DG: Imágenes de dibujos, pintar y manualidades</a:t>
        </a:r>
      </a:p>
    </p188:txBody>
  </p188:cm>
</p188:cmLst>
</file>

<file path=ppt/comments/modernComment_104_E343A03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3F169FC-9A2B-E94B-8A53-8D01A25D8A5A}" authorId="{8FBFA5B4-35CB-D068-1BE0-18A234AD9A2A}" created="2024-02-23T13:15:09.008">
    <pc:sldMkLst xmlns:pc="http://schemas.microsoft.com/office/powerpoint/2013/main/command">
      <pc:docMk/>
      <pc:sldMk cId="3812859958" sldId="260"/>
    </pc:sldMkLst>
    <p188:txBody>
      <a:bodyPr/>
      <a:lstStyle/>
      <a:p>
        <a:r>
          <a:rPr lang="es-CL"/>
          <a:t>Agregar el juego visual en la slide</a:t>
        </a:r>
      </a:p>
    </p188:txBody>
  </p188:cm>
</p188:cmLst>
</file>

<file path=ppt/comments/modernComment_105_C7ABC61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F12880A-E1CF-334E-BDC7-50EC045CC68F}" authorId="{8FBFA5B4-35CB-D068-1BE0-18A234AD9A2A}" created="2024-02-22T19:22:22.054">
    <pc:sldMkLst xmlns:pc="http://schemas.microsoft.com/office/powerpoint/2013/main/command">
      <pc:docMk/>
      <pc:sldMk cId="3349923359" sldId="261"/>
    </pc:sldMkLst>
    <p188:txBody>
      <a:bodyPr/>
      <a:lstStyle/>
      <a:p>
        <a:r>
          <a:rPr lang="es-CL"/>
          <a:t>DG: incluir imágenes relacionadas a las ciencias.</a:t>
        </a:r>
      </a:p>
    </p188:txBody>
  </p188:cm>
</p188:cmLst>
</file>

<file path=ppt/comments/modernComment_106_33DD6C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638D726-6CFC-1C4F-8B77-C0AB13D7D347}" authorId="{8FBFA5B4-35CB-D068-1BE0-18A234AD9A2A}" created="2024-02-22T19:30:14.947">
    <pc:sldMkLst xmlns:pc="http://schemas.microsoft.com/office/powerpoint/2013/main/command">
      <pc:docMk/>
      <pc:sldMk cId="54384321" sldId="262"/>
    </pc:sldMkLst>
    <p188:txBody>
      <a:bodyPr/>
      <a:lstStyle/>
      <a:p>
        <a:r>
          <a:rPr lang="es-CL"/>
          <a:t>DG: incluir imágenes de deportes</a:t>
        </a:r>
      </a:p>
    </p188:txBody>
  </p188:cm>
</p188:cmLst>
</file>

<file path=ppt/comments/modernComment_107_346697D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0C09F33-B550-FC48-A97C-F6A4F7788933}" authorId="{8FBFA5B4-35CB-D068-1BE0-18A234AD9A2A}" created="2024-02-22T19:42:03.799">
    <pc:sldMkLst xmlns:pc="http://schemas.microsoft.com/office/powerpoint/2013/main/command">
      <pc:docMk/>
      <pc:sldMk cId="879138772" sldId="263"/>
    </pc:sldMkLst>
    <p188:txBody>
      <a:bodyPr/>
      <a:lstStyle/>
      <a:p>
        <a:r>
          <a:rPr lang="es-CL"/>
          <a:t>DG: incluir imágenes de música de bandas, estilos y cantantes de moda, instrumentos musicales y bailes</a:t>
        </a:r>
      </a:p>
    </p188:txBody>
  </p188:cm>
</p188:cmLst>
</file>

<file path=ppt/comments/modernComment_108_2D2D448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D3DD59F-1FDE-EB4F-A514-45F654A7B0A4}" authorId="{8FBFA5B4-35CB-D068-1BE0-18A234AD9A2A}" created="2024-02-22T19:48:41.248">
    <pc:sldMkLst xmlns:pc="http://schemas.microsoft.com/office/powerpoint/2013/main/command">
      <pc:docMk/>
      <pc:sldMk cId="757941379" sldId="264"/>
    </pc:sldMkLst>
    <p188:txBody>
      <a:bodyPr/>
      <a:lstStyle/>
      <a:p>
        <a:r>
          <a:rPr lang="es-CL"/>
          <a:t>Incluir imágenes de dibujos animados, videojuegos y redes sociales de moda.</a:t>
        </a:r>
      </a:p>
    </p188:txBody>
  </p188:cm>
</p188:cmLst>
</file>

<file path=ppt/comments/modernComment_109_75FFC15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7729360-7055-2B45-8112-7DE62F24AC28}" authorId="{8FBFA5B4-35CB-D068-1BE0-18A234AD9A2A}" created="2024-02-23T13:18:38.770">
    <pc:sldMkLst xmlns:pc="http://schemas.microsoft.com/office/powerpoint/2013/main/command">
      <pc:docMk/>
      <pc:sldMk cId="1979695453" sldId="265"/>
    </pc:sldMkLst>
    <p188:txBody>
      <a:bodyPr/>
      <a:lstStyle/>
      <a:p>
        <a:r>
          <a:rPr lang="es-CL"/>
          <a:t>Incluir imágenes de útiles escolares</a:t>
        </a:r>
      </a:p>
    </p188:txBody>
  </p188:cm>
</p188:cmLst>
</file>

<file path=ppt/comments/modernComment_10B_E70A6CA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29B405C-42C9-EA40-A833-69EED01986C6}" authorId="{8FBFA5B4-35CB-D068-1BE0-18A234AD9A2A}" created="2024-02-23T13:17:06.803">
    <pc:sldMkLst xmlns:pc="http://schemas.microsoft.com/office/powerpoint/2013/main/command">
      <pc:docMk/>
      <pc:sldMk cId="3876220076" sldId="267"/>
    </pc:sldMkLst>
    <p188:txBody>
      <a:bodyPr/>
      <a:lstStyle/>
      <a:p>
        <a:r>
          <a:rPr lang="es-CL"/>
          <a:t>Agregar iconos de reflexión</a:t>
        </a:r>
      </a:p>
    </p188:txBody>
  </p188:cm>
</p188:cmLst>
</file>

<file path=ppt/comments/modernComment_10D_EDCAF2A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15906CA-C3A6-454F-8E7B-980BB38354E4}" authorId="{8FBFA5B4-35CB-D068-1BE0-18A234AD9A2A}" created="2024-02-23T13:15:21.052">
    <pc:sldMkLst xmlns:pc="http://schemas.microsoft.com/office/powerpoint/2013/main/command">
      <pc:docMk/>
      <pc:sldMk cId="3989500588" sldId="269"/>
    </pc:sldMkLst>
    <p188:txBody>
      <a:bodyPr/>
      <a:lstStyle/>
      <a:p>
        <a:r>
          <a:rPr lang="es-CL"/>
          <a:t>Agregar el juego visual en la slide</a:t>
        </a:r>
      </a:p>
    </p188:txBody>
  </p188:cm>
</p188:cmLst>
</file>

<file path=ppt/comments/modernComment_10E_CC06CF0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7B73E1A-EC39-8347-BC4A-010CF435F026}" authorId="{8FBFA5B4-35CB-D068-1BE0-18A234AD9A2A}" created="2024-02-23T13:16:27.554">
    <pc:sldMkLst xmlns:pc="http://schemas.microsoft.com/office/powerpoint/2013/main/command">
      <pc:docMk/>
      <pc:sldMk cId="3422998282" sldId="270"/>
    </pc:sldMkLst>
    <p188:txBody>
      <a:bodyPr/>
      <a:lstStyle/>
      <a:p>
        <a:r>
          <a:rPr lang="es-CL"/>
          <a:t>Agregar un icono de reloj de arena </a:t>
        </a:r>
      </a:p>
    </p188:txBody>
  </p188:cm>
</p188:cmLst>
</file>

<file path=ppt/comments/modernComment_110_3BE0A45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B2B47CD-AB8F-E54C-A95F-317AAD7AF2C4}" authorId="{8FBFA5B4-35CB-D068-1BE0-18A234AD9A2A}" created="2024-02-22T18:26:13.616">
    <pc:sldMkLst xmlns:pc="http://schemas.microsoft.com/office/powerpoint/2013/main/command">
      <pc:docMk/>
      <pc:sldMk cId="4139002120" sldId="256"/>
    </pc:sldMkLst>
    <p188:txBody>
      <a:bodyPr/>
      <a:lstStyle/>
      <a:p>
        <a:r>
          <a:rPr lang="es-CL"/>
          <a:t>DG: Incluir logo de educarchile</a:t>
        </a:r>
      </a:p>
    </p188:txBody>
  </p188:cm>
</p188:cmLst>
</file>

<file path=ppt/comments/modernComment_111_A18CD7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1265B2F-AC2D-DE45-A25B-A814BA9AEA45}" authorId="{8FBFA5B4-35CB-D068-1BE0-18A234AD9A2A}" created="2024-02-22T20:00:06.479">
    <pc:sldMkLst xmlns:pc="http://schemas.microsoft.com/office/powerpoint/2013/main/command">
      <pc:docMk/>
      <pc:sldMk cId="1217403384" sldId="266"/>
    </pc:sldMkLst>
    <p188:txBody>
      <a:bodyPr/>
      <a:lstStyle/>
      <a:p>
        <a:r>
          <a:rPr lang="es-CL"/>
          <a:t>DG: agregar una imagen de equipo para niños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5E6B9D-2347-0C48-9718-66FC4BA81DA9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02880-65B0-7E45-ACC7-0828D0F96DA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0789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La siguiente actividad tiene dos objetivos para el docente, por un lado, promover que las y los estudiantes se puedan conocer y por otro lado, que ustedes como docentes puedan identificar intereses en sus estudiantes que más adelante puedan utilizar para el desarrollo de actividades pedagógicas.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51489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L" dirty="0"/>
              <a:t>Ahora, cada estudiante debe escoger un área de interés y se agruparán para dialogar en torno a su interés común, si hay alguno que tiene más de 6 </a:t>
            </a:r>
            <a:r>
              <a:rPr lang="es-CL" dirty="0" err="1"/>
              <a:t>intererados</a:t>
            </a:r>
            <a:r>
              <a:rPr lang="es-CL" dirty="0"/>
              <a:t>/as se pueden dividir en 2 grupos. Para quienes tengan más de interés promover que escojan uno, tratando de buscar equilibro en el número de participantes por grupo.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dirty="0"/>
              <a:t>Recordarle que cada integrante del grupo comentará por qué le gusta ese tema y compartirá alguna experiencia relacionada si es posible. Tendrán máximo 2 minutos cada uno/a.</a:t>
            </a:r>
          </a:p>
          <a:p>
            <a:pPr marL="0" indent="0">
              <a:buNone/>
            </a:pPr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12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15014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13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513072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Se presentan las preguntas una a una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14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251619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En total tendrán 10 minutos, poner el temporizador en pantalla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61029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La siguiente actividad tiene dos objetivos para el docente, por un lado, promover que las y los estudiantes se puedan conocer y por otro lado, que ustedes como docentes puedan identificar intereses en sus estudiantes que más adelante puedan utilizar para el desarrollo de actividades pedagógicas.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09622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Socializar con las y los estudiantes el objetivo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77264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Explicar cómo se desarrollará la actividad, presentar todos los pasos y asegurarse que sus estudiantes los entienden.</a:t>
            </a:r>
          </a:p>
          <a:p>
            <a:pPr marL="228600" indent="-228600">
              <a:buAutoNum type="arabicPeriod"/>
            </a:pPr>
            <a:r>
              <a:rPr lang="es-CL" dirty="0"/>
              <a:t>La o el docente presentará algunas diapositivas que representen distintas áreas de posibles intereses de las y los estudiantes.</a:t>
            </a:r>
          </a:p>
          <a:p>
            <a:pPr marL="228600" indent="-228600">
              <a:buAutoNum type="arabicPeriod"/>
            </a:pPr>
            <a:r>
              <a:rPr lang="es-CL" dirty="0"/>
              <a:t>Cada estudiante debe escoger un área de interés. Y se agruparán para dialogar en torno a su interés común, si hay alguno que tiene más de 6 </a:t>
            </a:r>
            <a:r>
              <a:rPr lang="es-CL" dirty="0" err="1"/>
              <a:t>intererados</a:t>
            </a:r>
            <a:r>
              <a:rPr lang="es-CL" dirty="0"/>
              <a:t>/as se pueden dividir en 2 grupos.</a:t>
            </a:r>
          </a:p>
          <a:p>
            <a:pPr marL="228600" indent="-228600">
              <a:buAutoNum type="arabicPeriod"/>
            </a:pPr>
            <a:r>
              <a:rPr lang="es-CL" dirty="0"/>
              <a:t>Cada integrante del grupo comentará por qué le gusta ese tema y compartirá alguna experiencia relacionada si es posible. Tendrán máximo 2 minutos cada uno/a.</a:t>
            </a:r>
          </a:p>
          <a:p>
            <a:pPr marL="228600" indent="-228600">
              <a:buAutoNum type="arabicPeriod"/>
            </a:pPr>
            <a:r>
              <a:rPr lang="es-CL" dirty="0"/>
              <a:t>Al final se desarrollará un espacio de reflexión grupal.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31010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Música, en este caso se consideran todos los estilos de bandas y cantantes, instrumentos musicales y danza.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37477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Consultarles a sus estudiantes qué ven, qué área de interés representa. Sintetizar indicando que esta área está enfocada a quienes disfrutan de las manualidades como pintar y dibujar, de leer o visitar museos. Esta es el área de arte.</a:t>
            </a:r>
          </a:p>
          <a:p>
            <a:endParaRPr lang="es-CL" dirty="0"/>
          </a:p>
          <a:p>
            <a:r>
              <a:rPr lang="es-CL" dirty="0"/>
              <a:t>En todas las láminas primero se les pregunta a las y los estudiantes que representa y luego se sintetiza el área.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80775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Esta área corresponde a la deportiva e integra a diversas disciplinas. Puede considerar que la o el estudiante práctique el deporte o solo lo siga como espectador.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31353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Nuevamente pedirle que identifiquen el área de interés, en este caso corresponde a la ciencia. Se incluye: experimentos, el espacio, animales, plantas y naturaleza en general.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10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21666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L" dirty="0"/>
              <a:t>Esta área está asociada a la tecnología, para quienes disfrutan de la TV, videojuegos, redes sociales, etc.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02880-65B0-7E45-ACC7-0828D0F96DA2}" type="slidenum">
              <a:rPr lang="es-CL" smtClean="0"/>
              <a:t>11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75492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A48A06-DDC8-F1C8-91BE-6E9055D6DC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B2046C9-05EA-6106-DEE7-AA64CEADD4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03DF6D-63DC-EB62-FE1A-D8E3605A5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3391FA-0B8C-7F31-3A01-D88C690C4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F658F2-D197-C80F-3E18-3C73FED9D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6290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E7E248-C3ED-D338-85CD-4C10F7053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0205A0B-F913-134B-7A1D-44ADFF2B04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3962345-3001-C461-242B-87151E2EB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0E9F80-EEF0-FC69-0ACC-A4E5D79FC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7B9CF7-3CBC-7D0A-098D-2214AE31E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7836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B9011D5-7482-6CFE-70B5-A6DB773D65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323D6A3-FCAE-A878-84D1-B6B00E034D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3B4198-B3EA-5DF3-B5EA-322CEE081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6A1C6F5-1F3A-FF8A-4602-7BAA550E3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4A6C7C5-27F9-3C7C-8523-0274B8A7D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73683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3307D1-7EF1-A6F0-0064-8BEBEDF43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08246F-61D9-64CF-6524-AB9E7EDDF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63597D6-DFC5-D028-E803-174B8D160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989F30-FD36-0DF7-5AB8-CFCD696EB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7BFB9E7-7402-EE3B-5869-AC774413E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92697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010B44-DF9D-437F-701D-F7779FA06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AABE974-E0DF-C655-5953-32150AF10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5E20DC-7A91-F810-0982-5A676ACFF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AF2A8D-91B6-51C6-B2B8-60A8449DD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1D465B6-83FB-DE26-32BF-28E27093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65153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78D315-5DED-A759-600E-15CAC8457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657A6D-E859-B663-5571-17F22F2C60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E75B2EF-DE9F-893E-BFFE-669DBB41FD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AE26DAB-7CB8-B53A-185D-1955FCA4A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93DBB4-EF68-557C-8111-B8795A39C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255CC74-CF7B-2C62-3CA4-CE29CECB7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0783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12E103-58FA-DDC8-834D-B42687852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F52B4A2-B172-45D9-E26D-FB94A8C60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C99EF2A-5CE4-BEC9-FCCC-1F27748E6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A6A4E70-6BB6-1C98-9288-3D21278E2A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75624E8-79AF-1E82-6E05-F66B2C3034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3E68026-9F61-F3E0-4749-F84ED878F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F65A0A2-541F-7534-8657-ED75E51E1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C7F304D-31A0-29DC-11C4-981F6929C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72468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657B0F-6F09-338A-F9F1-D0DF91A79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63CFD2B-020A-0C7C-2BED-6C5221244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F30F96E-6737-9D31-822D-74DDADDBA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3B9C52B-CFC7-02AC-D90C-FF9942E0B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21538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4AF460D-BD52-7CEA-CC97-6FB2A5F37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D96D38E-1E2E-6626-55D9-C7443543E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F9B71FD-5251-060C-2BD4-B498EFECC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95527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6D9982-C9B0-7865-D6AB-DF6535B83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E026CC0-E295-5893-4B3F-CEA6B6B65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B73F04E-12D8-6CD7-23A7-B512E8216F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84FE05-3789-0C2D-07D9-E465D9763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4E2A6FD-724B-3A17-D0BA-0E55611E4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7FAB53-DE2D-5217-BA92-C38CC3D1E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23429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ED465E-C27F-B8FE-7296-6597DFA3E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1AC5F1-D7C5-2C61-0421-953FCF51AF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34BF0CA-8F95-EB1C-8B8E-0AC4427961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7B7BD2-7998-4979-91D5-71B2B9197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87B9605-47F2-CAFD-6622-2642339F0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C176A28-A2D3-6C21-BD7B-86968FDE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82904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7B7412-2457-6E4F-D557-907BBB51E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FC60E2B-C3CB-CC8E-F918-F266BF245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8ABA425-EDC6-2462-7585-31564C051F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C5F9BE-DEEA-1C4B-85F4-18C6BB9CEB16}" type="datetimeFigureOut">
              <a:rPr lang="es-CL" smtClean="0"/>
              <a:t>28-02-24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C0CE63E-BEE5-A94D-C0C1-C340ACCA3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842C66-AF3F-6D1D-658B-80B6875B16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40EDF2-7E04-194D-B188-A688A0BBEFA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84033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18/10/relationships/comments" Target="../comments/modernComment_100_F6B42908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g"/><Relationship Id="rId13" Type="http://schemas.openxmlformats.org/officeDocument/2006/relationships/hyperlink" Target="http://mamay1000cosasmas.com/experimentando-los-colores/" TargetMode="External"/><Relationship Id="rId3" Type="http://schemas.microsoft.com/office/2018/10/relationships/comments" Target="../comments/modernComment_105_C7ABC61F.xml"/><Relationship Id="rId7" Type="http://schemas.openxmlformats.org/officeDocument/2006/relationships/hyperlink" Target="https://pixnio.com/es/animales/insectos-bichos/mariposas-polillas/mariposa-larvas-metamorfosis-llena-de-color-insectos" TargetMode="External"/><Relationship Id="rId12" Type="http://schemas.openxmlformats.org/officeDocument/2006/relationships/image" Target="../media/image60.jpg"/><Relationship Id="rId17" Type="http://schemas.openxmlformats.org/officeDocument/2006/relationships/hyperlink" Target="http://losprimerosalapar.blogspot.com/2016/06/las-constelaciones.html" TargetMode="Externa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6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g"/><Relationship Id="rId11" Type="http://schemas.openxmlformats.org/officeDocument/2006/relationships/hyperlink" Target="https://pixabay.com/es/dinosaurio-triceratops-brontosaurio-37796/" TargetMode="External"/><Relationship Id="rId5" Type="http://schemas.openxmlformats.org/officeDocument/2006/relationships/hyperlink" Target="https://eiclaracampoamorpequescienc.blogspot.com/2020/01/" TargetMode="External"/><Relationship Id="rId15" Type="http://schemas.openxmlformats.org/officeDocument/2006/relationships/hyperlink" Target="https://laclasedelprofepablo.blogspot.com/2014/11/que-necesitan-las-plantas.html" TargetMode="External"/><Relationship Id="rId10" Type="http://schemas.openxmlformats.org/officeDocument/2006/relationships/image" Target="../media/image59.jpg"/><Relationship Id="rId4" Type="http://schemas.openxmlformats.org/officeDocument/2006/relationships/image" Target="../media/image56.jpg"/><Relationship Id="rId9" Type="http://schemas.openxmlformats.org/officeDocument/2006/relationships/hyperlink" Target="https://culturacientifica.com/2017/09/17/los-planetas-solares/" TargetMode="External"/><Relationship Id="rId14" Type="http://schemas.openxmlformats.org/officeDocument/2006/relationships/image" Target="../media/image61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hyperlink" Target="http://www.ubuntizando.com/instalando-minecraft-en-ubuntu/" TargetMode="External"/><Relationship Id="rId3" Type="http://schemas.microsoft.com/office/2018/10/relationships/comments" Target="../comments/modernComment_108_2D2D4483.xml"/><Relationship Id="rId7" Type="http://schemas.openxmlformats.org/officeDocument/2006/relationships/hyperlink" Target="https://www.zonafree2play.com/2018/09/la-industria-de-los-videojuegos.html" TargetMode="External"/><Relationship Id="rId12" Type="http://schemas.openxmlformats.org/officeDocument/2006/relationships/image" Target="../media/image6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g"/><Relationship Id="rId11" Type="http://schemas.openxmlformats.org/officeDocument/2006/relationships/hyperlink" Target="https://www.bundabergnow.com/2020/02/20/bluey-coming-to-bundy/" TargetMode="External"/><Relationship Id="rId5" Type="http://schemas.openxmlformats.org/officeDocument/2006/relationships/hyperlink" Target="https://pngimg.com/download/27783" TargetMode="External"/><Relationship Id="rId15" Type="http://schemas.openxmlformats.org/officeDocument/2006/relationships/hyperlink" Target="https://www.flickr.com/photos/tocaboca/14072294360/" TargetMode="External"/><Relationship Id="rId10" Type="http://schemas.openxmlformats.org/officeDocument/2006/relationships/image" Target="../media/image66.jpg"/><Relationship Id="rId4" Type="http://schemas.openxmlformats.org/officeDocument/2006/relationships/image" Target="../media/image63.png"/><Relationship Id="rId9" Type="http://schemas.openxmlformats.org/officeDocument/2006/relationships/hyperlink" Target="https://revistamagisterioelrecreo.blogspot.com/2021/05/el-uso-de-las-redes-sociales.html" TargetMode="External"/><Relationship Id="rId14" Type="http://schemas.openxmlformats.org/officeDocument/2006/relationships/image" Target="../media/image68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18/10/relationships/comments" Target="../comments/modernComment_111_A18CD7C.xm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35.png"/><Relationship Id="rId5" Type="http://schemas.openxmlformats.org/officeDocument/2006/relationships/image" Target="../media/image23.png"/><Relationship Id="rId10" Type="http://schemas.openxmlformats.org/officeDocument/2006/relationships/image" Target="../media/image22.png"/><Relationship Id="rId4" Type="http://schemas.openxmlformats.org/officeDocument/2006/relationships/image" Target="../media/image6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18/10/relationships/comments" Target="../comments/modernComment_10E_CC06CF0A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35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B_E70A6CAC.xml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18/10/relationships/comments" Target="../comments/modernComment_109_75FFC15D.xm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32.png"/><Relationship Id="rId5" Type="http://schemas.openxmlformats.org/officeDocument/2006/relationships/image" Target="../media/image6.png"/><Relationship Id="rId10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png"/><Relationship Id="rId18" Type="http://schemas.openxmlformats.org/officeDocument/2006/relationships/image" Target="../media/image19.png"/><Relationship Id="rId26" Type="http://schemas.openxmlformats.org/officeDocument/2006/relationships/image" Target="../media/image25.png"/><Relationship Id="rId21" Type="http://schemas.openxmlformats.org/officeDocument/2006/relationships/image" Target="../media/image8.png"/><Relationship Id="rId34" Type="http://schemas.openxmlformats.org/officeDocument/2006/relationships/image" Target="../media/image31.png"/><Relationship Id="rId7" Type="http://schemas.openxmlformats.org/officeDocument/2006/relationships/image" Target="../media/image2.png"/><Relationship Id="rId12" Type="http://schemas.openxmlformats.org/officeDocument/2006/relationships/image" Target="../media/image14.png"/><Relationship Id="rId17" Type="http://schemas.openxmlformats.org/officeDocument/2006/relationships/image" Target="../media/image18.png"/><Relationship Id="rId25" Type="http://schemas.openxmlformats.org/officeDocument/2006/relationships/image" Target="../media/image24.png"/><Relationship Id="rId33" Type="http://schemas.openxmlformats.org/officeDocument/2006/relationships/image" Target="../media/image30.png"/><Relationship Id="rId38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24" Type="http://schemas.openxmlformats.org/officeDocument/2006/relationships/image" Target="../media/image23.png"/><Relationship Id="rId32" Type="http://schemas.openxmlformats.org/officeDocument/2006/relationships/image" Target="../media/image3.png"/><Relationship Id="rId37" Type="http://schemas.openxmlformats.org/officeDocument/2006/relationships/image" Target="../media/image34.png"/><Relationship Id="rId5" Type="http://schemas.openxmlformats.org/officeDocument/2006/relationships/image" Target="../media/image9.png"/><Relationship Id="rId15" Type="http://schemas.openxmlformats.org/officeDocument/2006/relationships/image" Target="../media/image16.png"/><Relationship Id="rId23" Type="http://schemas.openxmlformats.org/officeDocument/2006/relationships/image" Target="../media/image6.png"/><Relationship Id="rId28" Type="http://schemas.openxmlformats.org/officeDocument/2006/relationships/image" Target="../media/image26.png"/><Relationship Id="rId36" Type="http://schemas.openxmlformats.org/officeDocument/2006/relationships/image" Target="../media/image33.png"/><Relationship Id="rId10" Type="http://schemas.openxmlformats.org/officeDocument/2006/relationships/image" Target="../media/image4.png"/><Relationship Id="rId19" Type="http://schemas.openxmlformats.org/officeDocument/2006/relationships/image" Target="../media/image20.png"/><Relationship Id="rId31" Type="http://schemas.openxmlformats.org/officeDocument/2006/relationships/image" Target="../media/image29.png"/><Relationship Id="rId4" Type="http://schemas.openxmlformats.org/officeDocument/2006/relationships/image" Target="../media/image1.png"/><Relationship Id="rId9" Type="http://schemas.openxmlformats.org/officeDocument/2006/relationships/image" Target="../media/image12.png"/><Relationship Id="rId14" Type="http://schemas.openxmlformats.org/officeDocument/2006/relationships/image" Target="../media/image15.png"/><Relationship Id="rId22" Type="http://schemas.openxmlformats.org/officeDocument/2006/relationships/image" Target="../media/image22.png"/><Relationship Id="rId27" Type="http://schemas.openxmlformats.org/officeDocument/2006/relationships/image" Target="../media/image5.png"/><Relationship Id="rId30" Type="http://schemas.openxmlformats.org/officeDocument/2006/relationships/image" Target="../media/image28.png"/><Relationship Id="rId35" Type="http://schemas.openxmlformats.org/officeDocument/2006/relationships/image" Target="../media/image32.png"/><Relationship Id="rId8" Type="http://schemas.openxmlformats.org/officeDocument/2006/relationships/image" Target="../media/image11.png"/><Relationship Id="rId3" Type="http://schemas.microsoft.com/office/2018/10/relationships/comments" Target="../comments/modernComment_110_3BE0A45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19.png"/><Relationship Id="rId2" Type="http://schemas.microsoft.com/office/2018/10/relationships/comments" Target="../comments/modernComment_104_E343A0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1.png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3.png"/><Relationship Id="rId7" Type="http://schemas.openxmlformats.org/officeDocument/2006/relationships/image" Target="../media/image21.png"/><Relationship Id="rId2" Type="http://schemas.microsoft.com/office/2018/10/relationships/comments" Target="../comments/modernComment_10D_EDCAF2AC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37.png"/><Relationship Id="rId9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1_9D000D0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18/10/relationships/comments" Target="../comments/modernComment_102_30E8B4B3.xm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33.png"/><Relationship Id="rId10" Type="http://schemas.openxmlformats.org/officeDocument/2006/relationships/image" Target="../media/image31.png"/><Relationship Id="rId4" Type="http://schemas.openxmlformats.org/officeDocument/2006/relationships/image" Target="../media/image13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13" Type="http://schemas.openxmlformats.org/officeDocument/2006/relationships/hyperlink" Target="http://aj8-acro.deviantart.com/art/Trap-Music-Wallpaper-426195223" TargetMode="External"/><Relationship Id="rId3" Type="http://schemas.microsoft.com/office/2018/10/relationships/comments" Target="../comments/modernComment_107_346697D4.xml"/><Relationship Id="rId7" Type="http://schemas.openxmlformats.org/officeDocument/2006/relationships/hyperlink" Target="https://www.flickr.com/photos/koreanet/11039910566" TargetMode="External"/><Relationship Id="rId12" Type="http://schemas.openxmlformats.org/officeDocument/2006/relationships/image" Target="../media/image42.jpg"/><Relationship Id="rId17" Type="http://schemas.openxmlformats.org/officeDocument/2006/relationships/hyperlink" Target="https://www.radioclickdigital.com.ar/llega-pica-pica-al-teatro-coliseo/espectaculos/" TargetMode="Externa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11" Type="http://schemas.openxmlformats.org/officeDocument/2006/relationships/hyperlink" Target="https://pixnio.com/es/objetos/guitarra-madera-musica-madera-instrumento-musico" TargetMode="External"/><Relationship Id="rId5" Type="http://schemas.openxmlformats.org/officeDocument/2006/relationships/hyperlink" Target="https://portalternativo.com/2014/10/un-nino-de-10-anos-toca-el-chop-suey-de-system-la-bateria-en-una-presentacion-de-su-colegio/" TargetMode="External"/><Relationship Id="rId15" Type="http://schemas.openxmlformats.org/officeDocument/2006/relationships/hyperlink" Target="https://laventanaciudadana.cl/identidad-chilena-y-fiestas-patrias/" TargetMode="External"/><Relationship Id="rId10" Type="http://schemas.openxmlformats.org/officeDocument/2006/relationships/image" Target="../media/image41.jpg"/><Relationship Id="rId4" Type="http://schemas.openxmlformats.org/officeDocument/2006/relationships/image" Target="../media/image38.jpg"/><Relationship Id="rId9" Type="http://schemas.openxmlformats.org/officeDocument/2006/relationships/hyperlink" Target="https://www.flickr.com/photos/evarinaldiphotography/6966830273" TargetMode="External"/><Relationship Id="rId14" Type="http://schemas.openxmlformats.org/officeDocument/2006/relationships/image" Target="../media/image43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13" Type="http://schemas.openxmlformats.org/officeDocument/2006/relationships/hyperlink" Target="https://eldiariodesuesi.blogspot.com/2016/07/libros-infantiles-vol4-guarderia.html" TargetMode="External"/><Relationship Id="rId3" Type="http://schemas.microsoft.com/office/2018/10/relationships/comments" Target="../comments/modernComment_103_49D569EF.xml"/><Relationship Id="rId7" Type="http://schemas.openxmlformats.org/officeDocument/2006/relationships/hyperlink" Target="https://pxhere.com/es/photo/1209181" TargetMode="External"/><Relationship Id="rId12" Type="http://schemas.openxmlformats.org/officeDocument/2006/relationships/image" Target="../media/image4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g"/><Relationship Id="rId11" Type="http://schemas.openxmlformats.org/officeDocument/2006/relationships/hyperlink" Target="https://www.flickr.com/photos/manualdedibujo/4308061131" TargetMode="External"/><Relationship Id="rId5" Type="http://schemas.openxmlformats.org/officeDocument/2006/relationships/hyperlink" Target="https://dibustrador.blogspot.com/2017/05/consejos-para-dibujar-mejor.html" TargetMode="External"/><Relationship Id="rId10" Type="http://schemas.openxmlformats.org/officeDocument/2006/relationships/image" Target="../media/image48.jpg"/><Relationship Id="rId4" Type="http://schemas.openxmlformats.org/officeDocument/2006/relationships/image" Target="../media/image45.JPG"/><Relationship Id="rId9" Type="http://schemas.openxmlformats.org/officeDocument/2006/relationships/hyperlink" Target="https://tecnne.com/arquitectura/museo-de-arte-de-rio-laminas-componentes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13" Type="http://schemas.openxmlformats.org/officeDocument/2006/relationships/hyperlink" Target="https://eldeportero.cl/tag/copa-america-futbol-femenino/" TargetMode="External"/><Relationship Id="rId3" Type="http://schemas.microsoft.com/office/2018/10/relationships/comments" Target="../comments/modernComment_106_33DD6C1.xml"/><Relationship Id="rId7" Type="http://schemas.openxmlformats.org/officeDocument/2006/relationships/hyperlink" Target="https://www.flickr.com/photos/elsasalinas/13245078293" TargetMode="External"/><Relationship Id="rId12" Type="http://schemas.openxmlformats.org/officeDocument/2006/relationships/image" Target="../media/image5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11" Type="http://schemas.openxmlformats.org/officeDocument/2006/relationships/hyperlink" Target="http://www.flickr.com/photos/valenciano_76/2557506437/" TargetMode="External"/><Relationship Id="rId5" Type="http://schemas.openxmlformats.org/officeDocument/2006/relationships/hyperlink" Target="https://www.publicdomainpictures.net/en/view-image.php?image=213612&amp;picture=tennis" TargetMode="External"/><Relationship Id="rId15" Type="http://schemas.openxmlformats.org/officeDocument/2006/relationships/hyperlink" Target="https://englishfitnesswords.blogspot.com/2018/01/sports-vocabulary.html" TargetMode="External"/><Relationship Id="rId10" Type="http://schemas.openxmlformats.org/officeDocument/2006/relationships/image" Target="../media/image53.jpg"/><Relationship Id="rId4" Type="http://schemas.openxmlformats.org/officeDocument/2006/relationships/image" Target="../media/image50.jpg"/><Relationship Id="rId9" Type="http://schemas.openxmlformats.org/officeDocument/2006/relationships/hyperlink" Target="https://pixnio.com/it/sport-it/pallacanestro/pallacanestro-sport-palla-campo-da-basket" TargetMode="External"/><Relationship Id="rId14" Type="http://schemas.openxmlformats.org/officeDocument/2006/relationships/image" Target="../media/image5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141EA1B4-D04D-ECDB-7A85-9C6CBFABC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9870" y="4528508"/>
            <a:ext cx="5878831" cy="1027113"/>
          </a:xfrm>
        </p:spPr>
        <p:txBody>
          <a:bodyPr>
            <a:normAutofit/>
          </a:bodyPr>
          <a:lstStyle/>
          <a:p>
            <a:pPr algn="l"/>
            <a:r>
              <a:rPr lang="es-CL" sz="2800" b="1" dirty="0">
                <a:solidFill>
                  <a:srgbClr val="FA4515"/>
                </a:solidFill>
                <a:latin typeface=""/>
              </a:rPr>
              <a:t>Inicio de clases 2024</a:t>
            </a:r>
          </a:p>
          <a:p>
            <a:pPr algn="l"/>
            <a:r>
              <a:rPr lang="es-CL" dirty="0">
                <a:solidFill>
                  <a:srgbClr val="6C526C"/>
                </a:solidFill>
                <a:latin typeface=""/>
              </a:rPr>
              <a:t>Primer ciclo Educación Básica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D507420-D2A7-56ED-BFD2-3E5F9E9D01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83075"/>
            <a:ext cx="7754112" cy="110283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CA8734D-CEBC-F132-2C9A-29D6765E9A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0765" y="89399"/>
            <a:ext cx="3309753" cy="930366"/>
          </a:xfrm>
          <a:prstGeom prst="rect">
            <a:avLst/>
          </a:prstGeom>
        </p:spPr>
      </p:pic>
      <p:pic>
        <p:nvPicPr>
          <p:cNvPr id="64" name="Imagen 63">
            <a:extLst>
              <a:ext uri="{FF2B5EF4-FFF2-40B4-BE49-F238E27FC236}">
                <a16:creationId xmlns:a16="http://schemas.microsoft.com/office/drawing/2014/main" id="{A6A413AA-60D6-AEAA-FE2F-B8987795B9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534669" y="4882242"/>
            <a:ext cx="1245824" cy="2815423"/>
          </a:xfrm>
          <a:prstGeom prst="rect">
            <a:avLst/>
          </a:prstGeom>
        </p:spPr>
      </p:pic>
      <p:pic>
        <p:nvPicPr>
          <p:cNvPr id="65" name="Imagen 64">
            <a:extLst>
              <a:ext uri="{FF2B5EF4-FFF2-40B4-BE49-F238E27FC236}">
                <a16:creationId xmlns:a16="http://schemas.microsoft.com/office/drawing/2014/main" id="{5BB4614C-2CCF-AB7A-B543-107C755B2F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122180" y="55061"/>
            <a:ext cx="6352803" cy="4128494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D7696A38-240B-C581-58AA-650128275EA1}"/>
              </a:ext>
            </a:extLst>
          </p:cNvPr>
          <p:cNvSpPr txBox="1"/>
          <p:nvPr/>
        </p:nvSpPr>
        <p:spPr>
          <a:xfrm>
            <a:off x="749869" y="906300"/>
            <a:ext cx="559596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6600" b="1" dirty="0">
                <a:solidFill>
                  <a:schemeClr val="bg1"/>
                </a:solidFill>
                <a:latin typeface="Bryndan Write" panose="02000503000000000000" pitchFamily="2" charset="0"/>
                <a:ea typeface="Borel" pitchFamily="2" charset="0"/>
              </a:rPr>
              <a:t>¡Bienvenidas</a:t>
            </a:r>
            <a:br>
              <a:rPr lang="es-CL" sz="6600" b="1" dirty="0">
                <a:solidFill>
                  <a:schemeClr val="bg1"/>
                </a:solidFill>
                <a:latin typeface="Bryndan Write" panose="02000503000000000000" pitchFamily="2" charset="0"/>
                <a:ea typeface="Borel" pitchFamily="2" charset="0"/>
              </a:rPr>
            </a:br>
            <a:r>
              <a:rPr lang="es-CL" sz="6600" b="1" dirty="0">
                <a:solidFill>
                  <a:schemeClr val="bg1"/>
                </a:solidFill>
                <a:latin typeface="Bryndan Write" panose="02000503000000000000" pitchFamily="2" charset="0"/>
                <a:ea typeface="Borel" pitchFamily="2" charset="0"/>
              </a:rPr>
              <a:t>y bienvenidos!</a:t>
            </a:r>
            <a:endParaRPr lang="es-CL" sz="6600" dirty="0">
              <a:latin typeface="Bryndan Write" panose="02000503000000000000" pitchFamily="2" charset="0"/>
              <a:ea typeface="Borel" pitchFamily="2" charset="0"/>
            </a:endParaRPr>
          </a:p>
        </p:txBody>
      </p:sp>
      <p:pic>
        <p:nvPicPr>
          <p:cNvPr id="68" name="Imagen 67">
            <a:extLst>
              <a:ext uri="{FF2B5EF4-FFF2-40B4-BE49-F238E27FC236}">
                <a16:creationId xmlns:a16="http://schemas.microsoft.com/office/drawing/2014/main" id="{E682C039-7CE1-93BD-53FC-7EBA463A4D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5526356" y="3634333"/>
            <a:ext cx="3970169" cy="3305650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3326EA72-D875-774A-0DA2-56E6CE1927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27935" y="3552350"/>
            <a:ext cx="2429653" cy="3305650"/>
          </a:xfrm>
          <a:prstGeom prst="rect">
            <a:avLst/>
          </a:prstGeom>
        </p:spPr>
      </p:pic>
      <p:pic>
        <p:nvPicPr>
          <p:cNvPr id="71" name="Imagen 70">
            <a:extLst>
              <a:ext uri="{FF2B5EF4-FFF2-40B4-BE49-F238E27FC236}">
                <a16:creationId xmlns:a16="http://schemas.microsoft.com/office/drawing/2014/main" id="{A737E582-B84F-3991-EAC1-55B12C0FA2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90863" y="-1605649"/>
            <a:ext cx="1257470" cy="125747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EDE34C9-73E5-E96E-4EAE-0054EF97A7A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03742" y="5896493"/>
            <a:ext cx="1113661" cy="87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00212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" name="Rectangle 60">
            <a:extLst>
              <a:ext uri="{FF2B5EF4-FFF2-40B4-BE49-F238E27FC236}">
                <a16:creationId xmlns:a16="http://schemas.microsoft.com/office/drawing/2014/main" id="{DA2E7C1E-2B5A-4BBA-AE51-1CD8C19309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">
            <a:extLst>
              <a:ext uri="{FF2B5EF4-FFF2-40B4-BE49-F238E27FC236}">
                <a16:creationId xmlns:a16="http://schemas.microsoft.com/office/drawing/2014/main" id="{43DF76B1-5174-4FAF-9D19-FFEE984268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B89E7A3-D82B-FF70-EC16-80945F978A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90600" y="949325"/>
            <a:ext cx="3819525" cy="258445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EC1323AB-9F9D-18E1-53DE-3E9F684555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878388" y="949325"/>
            <a:ext cx="2206625" cy="1447800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C20CFDFC-79E6-DA36-B2E4-E94C28FC52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4878388" y="2466975"/>
            <a:ext cx="2206625" cy="1066800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00CCE1B5-9C34-EB62-8365-60D0A7B9C7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990600" y="3603625"/>
            <a:ext cx="3011488" cy="224472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D1E482E-2141-91F7-3F5B-B4EAA3C5C9C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4071938" y="3603625"/>
            <a:ext cx="3011488" cy="224472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B216EA2-94B9-07C3-3B78-A5137A111F7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7154863" y="949325"/>
            <a:ext cx="3970338" cy="220345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95FF9B91-A704-1870-1485-E57B3F47163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837473B0-CC2E-450A-ABE3-18F120FF3D39}">
                <a1611:picAttrSrcUrl xmlns:a1611="http://schemas.microsoft.com/office/drawing/2016/11/main" r:id="rId17"/>
              </a:ext>
            </a:extLst>
          </a:blip>
          <a:stretch>
            <a:fillRect/>
          </a:stretch>
        </p:blipFill>
        <p:spPr>
          <a:xfrm>
            <a:off x="7154863" y="3221038"/>
            <a:ext cx="3970338" cy="262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92335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945FF602-0778-6BAE-3357-E1D3475D908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28120" r="14442" b="-3"/>
          <a:stretch/>
        </p:blipFill>
        <p:spPr>
          <a:xfrm>
            <a:off x="7967351" y="-1"/>
            <a:ext cx="4224651" cy="3346705"/>
          </a:xfrm>
          <a:custGeom>
            <a:avLst/>
            <a:gdLst/>
            <a:ahLst/>
            <a:cxnLst/>
            <a:rect l="l" t="t" r="r" b="b"/>
            <a:pathLst>
              <a:path w="422465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4224651" y="0"/>
                </a:lnTo>
                <a:lnTo>
                  <a:pt x="422465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DF05BC6F-06C1-7791-35DE-9DBFB3F6B9B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t="9940" r="-2" b="12775"/>
          <a:stretch/>
        </p:blipFill>
        <p:spPr>
          <a:xfrm>
            <a:off x="4493434" y="243"/>
            <a:ext cx="7698564" cy="3346705"/>
          </a:xfrm>
          <a:custGeom>
            <a:avLst/>
            <a:gdLst/>
            <a:ahLst/>
            <a:cxnLst/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4832507" y="0"/>
                </a:lnTo>
                <a:lnTo>
                  <a:pt x="3282657" y="3346461"/>
                </a:lnTo>
                <a:lnTo>
                  <a:pt x="7698564" y="3346461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E3C08983-0559-3681-3F2F-AC2C84FA9F4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t="1103" r="-3" b="-3"/>
          <a:stretch/>
        </p:blipFill>
        <p:spPr>
          <a:xfrm>
            <a:off x="20" y="10"/>
            <a:ext cx="5859777" cy="3346695"/>
          </a:xfrm>
          <a:custGeom>
            <a:avLst/>
            <a:gdLst/>
            <a:ahLst/>
            <a:cxnLst/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FB10AF53-2541-8FD4-3016-3C1231A05D4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rcRect t="18959" r="2" b="10098"/>
          <a:stretch/>
        </p:blipFill>
        <p:spPr>
          <a:xfrm>
            <a:off x="6350090" y="3511295"/>
            <a:ext cx="5841911" cy="3346705"/>
          </a:xfrm>
          <a:custGeom>
            <a:avLst/>
            <a:gdLst/>
            <a:ahLst/>
            <a:cxnLst/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0F03420-E285-2BC2-86E1-096DF5FC095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rcRect t="1503" r="3" b="3"/>
          <a:stretch/>
        </p:blipFill>
        <p:spPr>
          <a:xfrm>
            <a:off x="2861892" y="3511296"/>
            <a:ext cx="4836673" cy="3346705"/>
          </a:xfrm>
          <a:custGeom>
            <a:avLst/>
            <a:gdLst/>
            <a:ahLst/>
            <a:cxnLst/>
            <a:rect l="l" t="t" r="r" b="b"/>
            <a:pathLst>
              <a:path w="4836673" h="3346705">
                <a:moveTo>
                  <a:pt x="1549963" y="0"/>
                </a:moveTo>
                <a:lnTo>
                  <a:pt x="4836673" y="0"/>
                </a:lnTo>
                <a:lnTo>
                  <a:pt x="3286710" y="3346705"/>
                </a:lnTo>
                <a:lnTo>
                  <a:pt x="3281133" y="3346705"/>
                </a:lnTo>
                <a:lnTo>
                  <a:pt x="2214905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AF777CA6-6C43-2FCD-4463-373E2053EF1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rcRect l="2017" r="3557" b="3"/>
          <a:stretch/>
        </p:blipFill>
        <p:spPr>
          <a:xfrm>
            <a:off x="-3" y="3511295"/>
            <a:ext cx="4213642" cy="3346705"/>
          </a:xfrm>
          <a:custGeom>
            <a:avLst/>
            <a:gdLst/>
            <a:ahLst/>
            <a:cxnLst/>
            <a:rect l="l" t="t" r="r" b="b"/>
            <a:pathLst>
              <a:path w="4213642" h="3346705">
                <a:moveTo>
                  <a:pt x="0" y="0"/>
                </a:moveTo>
                <a:lnTo>
                  <a:pt x="4213642" y="0"/>
                </a:lnTo>
                <a:lnTo>
                  <a:pt x="2663679" y="3346705"/>
                </a:lnTo>
                <a:lnTo>
                  <a:pt x="2658102" y="3346705"/>
                </a:lnTo>
                <a:lnTo>
                  <a:pt x="1591874" y="3346705"/>
                </a:lnTo>
                <a:lnTo>
                  <a:pt x="0" y="33467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5794137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286BF7E-652A-5042-C554-64CED9C89B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58977">
            <a:off x="9698064" y="1938287"/>
            <a:ext cx="1908770" cy="259696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823BD68-3F25-67EA-0705-F670BD0A74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3235" y="4316847"/>
            <a:ext cx="2025633" cy="243465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3EE1AC4-15B7-6190-6339-546212E9C8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5492" y="4407601"/>
            <a:ext cx="2577488" cy="242167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DF03922-A8AF-C0BC-7869-856C3FBD3E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231201">
            <a:off x="5649625" y="2369647"/>
            <a:ext cx="1889291" cy="259696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5D838D3-6E37-893C-D462-92821E57C3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049090">
            <a:off x="6946582" y="866740"/>
            <a:ext cx="2532039" cy="209704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AE07EE4-74C8-A1DB-22BF-4CDAC10DE0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74806">
            <a:off x="7288546" y="2664080"/>
            <a:ext cx="2538533" cy="225286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40F0006-E6C6-C901-3CBD-B1E86813A80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178449">
            <a:off x="4923743" y="4276297"/>
            <a:ext cx="2084064" cy="243465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A1A8A94-8EA2-AA5A-BC5B-3CF476BBCD0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0465799">
            <a:off x="606021" y="601038"/>
            <a:ext cx="4490124" cy="3614546"/>
          </a:xfrm>
          <a:prstGeom prst="rect">
            <a:avLst/>
          </a:prstGeom>
        </p:spPr>
      </p:pic>
      <p:sp>
        <p:nvSpPr>
          <p:cNvPr id="16" name="Título 3">
            <a:extLst>
              <a:ext uri="{FF2B5EF4-FFF2-40B4-BE49-F238E27FC236}">
                <a16:creationId xmlns:a16="http://schemas.microsoft.com/office/drawing/2014/main" id="{1F105066-F5DA-81C6-F52F-2605AED3C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373" y="1760805"/>
            <a:ext cx="4009789" cy="1404046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Bryndan Write" panose="02000503000000000000" pitchFamily="2" charset="0"/>
              </a:rPr>
              <a:t>Hora de </a:t>
            </a:r>
            <a:r>
              <a:rPr lang="en-US" sz="5400" dirty="0" err="1">
                <a:solidFill>
                  <a:schemeClr val="bg1"/>
                </a:solidFill>
                <a:latin typeface="Bryndan Write" panose="02000503000000000000" pitchFamily="2" charset="0"/>
              </a:rPr>
              <a:t>agruparse</a:t>
            </a:r>
            <a:endParaRPr lang="en-US" sz="5400" dirty="0">
              <a:solidFill>
                <a:schemeClr val="bg1"/>
              </a:solidFill>
              <a:latin typeface="Bryndan Write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9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16E799-60F6-3B3B-9E8B-E55286C9E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3208" y="1334126"/>
            <a:ext cx="4890202" cy="2447144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s-CL" dirty="0"/>
              <a:t>AQUÍ AGREGARÉ UN TEMPORIZADOR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17F3438-741B-5F52-D558-3BEE435EB7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465799">
            <a:off x="498267" y="1057409"/>
            <a:ext cx="4490124" cy="3614546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CC068560-1492-124A-B340-3E5696F40CF8}"/>
              </a:ext>
            </a:extLst>
          </p:cNvPr>
          <p:cNvSpPr txBox="1">
            <a:spLocks/>
          </p:cNvSpPr>
          <p:nvPr/>
        </p:nvSpPr>
        <p:spPr>
          <a:xfrm>
            <a:off x="618877" y="2364660"/>
            <a:ext cx="4009789" cy="14040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solidFill>
                  <a:schemeClr val="bg1"/>
                </a:solidFill>
                <a:latin typeface="Bryndan Write" panose="02000503000000000000" pitchFamily="2" charset="0"/>
              </a:rPr>
              <a:t>Hora de </a:t>
            </a:r>
            <a:r>
              <a:rPr lang="en-US" sz="6600" dirty="0" err="1">
                <a:solidFill>
                  <a:schemeClr val="bg1"/>
                </a:solidFill>
                <a:latin typeface="Bryndan Write" panose="02000503000000000000" pitchFamily="2" charset="0"/>
              </a:rPr>
              <a:t>trabajar</a:t>
            </a:r>
            <a:endParaRPr lang="en-US" sz="6600" dirty="0">
              <a:solidFill>
                <a:schemeClr val="bg1"/>
              </a:solidFill>
              <a:latin typeface="Bryndan Write" panose="02000503000000000000" pitchFamily="2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54AFDA6A-A0E7-1159-C98B-5640AEBAD7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0828" y="4267365"/>
            <a:ext cx="1399481" cy="265304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B99E8BE-D8AD-CC92-C2A5-B767860824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74668" y="0"/>
            <a:ext cx="1517332" cy="3429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3751B1C-363C-F8C6-6C42-C4B94DB120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8436756" y="6350684"/>
            <a:ext cx="2809414" cy="50731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A03435E7-5E44-E93A-4E97-FC9677805C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0" y="5507940"/>
            <a:ext cx="2662810" cy="153777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9D9E143-5730-E016-8B82-AC280A6AC0B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497687">
            <a:off x="10453457" y="2975993"/>
            <a:ext cx="1585426" cy="1585426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89E7BB5D-F8FD-DB81-C597-EE6A7C5704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3468" y="4279929"/>
            <a:ext cx="1399481" cy="2653045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C65A219B-A2F7-A6AE-D0C0-808C8A52B29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497687">
            <a:off x="10416097" y="2988557"/>
            <a:ext cx="1585426" cy="158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9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BBB7F6EB-1318-04B7-413B-F396514D5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5703" y="2647651"/>
            <a:ext cx="6391072" cy="1719262"/>
          </a:xfrm>
        </p:spPr>
        <p:txBody>
          <a:bodyPr>
            <a:normAutofit/>
          </a:bodyPr>
          <a:lstStyle/>
          <a:p>
            <a:r>
              <a:rPr lang="es-CL" sz="3200" dirty="0">
                <a:solidFill>
                  <a:srgbClr val="FA4515"/>
                </a:solidFill>
                <a:latin typeface=""/>
              </a:rPr>
              <a:t>¿Qué aprendimos sobre nuestros compañeros hoy?</a:t>
            </a:r>
          </a:p>
        </p:txBody>
      </p:sp>
      <p:sp>
        <p:nvSpPr>
          <p:cNvPr id="6" name="Título 3">
            <a:extLst>
              <a:ext uri="{FF2B5EF4-FFF2-40B4-BE49-F238E27FC236}">
                <a16:creationId xmlns:a16="http://schemas.microsoft.com/office/drawing/2014/main" id="{333B9F18-029A-55A5-0F98-BAC0DB0FC92D}"/>
              </a:ext>
            </a:extLst>
          </p:cNvPr>
          <p:cNvSpPr txBox="1">
            <a:spLocks/>
          </p:cNvSpPr>
          <p:nvPr/>
        </p:nvSpPr>
        <p:spPr>
          <a:xfrm>
            <a:off x="5632656" y="4669439"/>
            <a:ext cx="6311918" cy="1719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sz="3200" dirty="0">
                <a:solidFill>
                  <a:srgbClr val="00ADBA"/>
                </a:solidFill>
                <a:latin typeface=""/>
              </a:rPr>
              <a:t>¿Cómo podemos usar nuestros intereses para ayudarnos a aprender mejor?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B309EF2-EDCD-5401-339B-C6A897537E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023993" flipV="1">
            <a:off x="822660" y="-292809"/>
            <a:ext cx="3863277" cy="524557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30E58D4-35BC-C494-7989-3D1E36FC8B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3589" y="3952647"/>
            <a:ext cx="2739674" cy="257405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308A7BC-5D7A-BD5E-DBFC-7D26097545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811" y="3507282"/>
            <a:ext cx="2228144" cy="3062742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4203DDB-96BF-1982-8F9E-C10271572CEE}"/>
              </a:ext>
            </a:extLst>
          </p:cNvPr>
          <p:cNvSpPr txBox="1"/>
          <p:nvPr/>
        </p:nvSpPr>
        <p:spPr>
          <a:xfrm>
            <a:off x="202895" y="1804758"/>
            <a:ext cx="510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4800" b="1" dirty="0">
                <a:solidFill>
                  <a:schemeClr val="bg1"/>
                </a:solidFill>
                <a:latin typeface="Bryndan Write" panose="02000503000000000000" pitchFamily="2" charset="0"/>
              </a:rPr>
              <a:t>REFLEXIONEMOS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9BF68BA-E431-517A-5D34-FA82CEEFC9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07684" y="167616"/>
            <a:ext cx="893224" cy="108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2007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E17CABC-D017-F985-784E-1B8D8EA36A15}"/>
              </a:ext>
            </a:extLst>
          </p:cNvPr>
          <p:cNvSpPr txBox="1"/>
          <p:nvPr/>
        </p:nvSpPr>
        <p:spPr>
          <a:xfrm>
            <a:off x="267929" y="523297"/>
            <a:ext cx="1151603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sz="6600" dirty="0">
                <a:solidFill>
                  <a:srgbClr val="00ADBA"/>
                </a:solidFill>
                <a:latin typeface="Bryndan Write" panose="02000503000000000000" pitchFamily="2" charset="0"/>
              </a:rPr>
              <a:t>¡Muchas gracias por participar!</a:t>
            </a:r>
            <a:endParaRPr lang="es-CL" sz="66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6952397-AD8E-E264-DE6C-5672E446A7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9981" y="4483005"/>
            <a:ext cx="1765781" cy="206283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5646621-1E33-6CEE-6638-314CB0F855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6702" y="4396236"/>
            <a:ext cx="1617259" cy="220035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8466696-BED9-0B1F-A5F3-2A52A4F9B5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4488" y="4579734"/>
            <a:ext cx="1716274" cy="206283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EAD9C06-2ED1-3459-8FD1-42664EFB3D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0198" y="4462086"/>
            <a:ext cx="1600755" cy="220035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1FFFB37-C4F4-8B66-4EAB-FE70E643CA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33987" y="4764542"/>
            <a:ext cx="2145341" cy="177678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099DBBB-1FD4-4B1B-A259-BA6FC34ED6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376469" y="4686785"/>
            <a:ext cx="1693025" cy="190880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4070D33-4AA5-4A3C-FA45-3232171052E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65591" y="4496385"/>
            <a:ext cx="2183848" cy="2051827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F38B3DB6-E3D6-6679-7BBD-495002B0E0D0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58000"/>
          </a:blip>
          <a:stretch>
            <a:fillRect/>
          </a:stretch>
        </p:blipFill>
        <p:spPr>
          <a:xfrm>
            <a:off x="1690491" y="1978195"/>
            <a:ext cx="8619504" cy="2171288"/>
          </a:xfrm>
          <a:prstGeom prst="rect">
            <a:avLst/>
          </a:prstGeom>
        </p:spPr>
      </p:pic>
      <p:sp>
        <p:nvSpPr>
          <p:cNvPr id="24" name="Título 1">
            <a:extLst>
              <a:ext uri="{FF2B5EF4-FFF2-40B4-BE49-F238E27FC236}">
                <a16:creationId xmlns:a16="http://schemas.microsoft.com/office/drawing/2014/main" id="{66CCC510-985C-87B0-7563-A88618167775}"/>
              </a:ext>
            </a:extLst>
          </p:cNvPr>
          <p:cNvSpPr txBox="1">
            <a:spLocks/>
          </p:cNvSpPr>
          <p:nvPr/>
        </p:nvSpPr>
        <p:spPr>
          <a:xfrm>
            <a:off x="1738509" y="1978195"/>
            <a:ext cx="8763000" cy="2108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L" dirty="0">
                <a:solidFill>
                  <a:srgbClr val="6C526C"/>
                </a:solidFill>
                <a:latin typeface=""/>
              </a:rPr>
              <a:t>Espero que tengamos un gran 2024 en nuestro curso</a:t>
            </a:r>
          </a:p>
        </p:txBody>
      </p:sp>
    </p:spTree>
    <p:extLst>
      <p:ext uri="{BB962C8B-B14F-4D97-AF65-F5344CB8AC3E}">
        <p14:creationId xmlns:p14="http://schemas.microsoft.com/office/powerpoint/2010/main" val="197969545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507420-D2A7-56ED-BFD2-3E5F9E9D01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40" y="303612"/>
            <a:ext cx="2357242" cy="32785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441CD3C-76CE-A5EE-71CA-12EB790368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93096"/>
            <a:ext cx="1660025" cy="59760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AE4C9988-5D58-7CEC-E2A8-79C56A6A00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92" y="5131545"/>
            <a:ext cx="477258" cy="166002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CA8734D-CEBC-F132-2C9A-29D6765E9A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8045" y="-1244234"/>
            <a:ext cx="4551109" cy="127931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ECB81783-4768-CF6A-B9F2-B3702C21D5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432" y="3224473"/>
            <a:ext cx="1660028" cy="705512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2730F579-D212-39B1-415D-A09A6A5020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6831" y="5174335"/>
            <a:ext cx="1411023" cy="1514774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E4498FA2-640F-FB63-2B0B-952CE6DC4C9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39657" y="303612"/>
            <a:ext cx="1322454" cy="1064575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BB495FDC-F6BD-3F27-4DE4-755C1611048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69727" y="174672"/>
            <a:ext cx="1243107" cy="1322454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770E7D7C-EBDB-97AA-BE44-9CCA5782BFD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74027" y="5090617"/>
            <a:ext cx="875664" cy="1660027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A8967C0E-9747-3BCB-7BFB-BC1FCB7B5E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66962" y="1610924"/>
            <a:ext cx="1257470" cy="1257470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63320414-4473-5BBC-B072-F795D6F58D4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43397" y="1495049"/>
            <a:ext cx="1257470" cy="1440073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408A1F2E-AE95-AF62-AE9F-CCD4DD18F61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85374" y="447758"/>
            <a:ext cx="1344622" cy="1643427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5F06E61D-B4F8-4EDC-390E-64FB00148C3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378868" y="107407"/>
            <a:ext cx="942807" cy="2241037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1AE942A1-15E4-795D-3F15-1323E1625AC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566903" y="135149"/>
            <a:ext cx="1039417" cy="2241037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D6A5838F-B66E-A888-EDFF-E16A157E31F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2598" y="2012909"/>
            <a:ext cx="1540595" cy="889694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E04FC3BE-9247-CB61-F4BE-200186D8E7D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598" y="3879557"/>
            <a:ext cx="1081695" cy="889694"/>
          </a:xfrm>
          <a:prstGeom prst="rect">
            <a:avLst/>
          </a:prstGeom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C3C942DA-1E84-94F2-25EA-BCC61DA6E72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6377" y="1643553"/>
            <a:ext cx="1668327" cy="369356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D8B6BB3C-2732-C987-D412-75B29AFB0D7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602884" y="1691249"/>
            <a:ext cx="1274072" cy="1000167"/>
          </a:xfrm>
          <a:prstGeom prst="rect">
            <a:avLst/>
          </a:prstGeom>
        </p:spPr>
      </p:pic>
      <p:pic>
        <p:nvPicPr>
          <p:cNvPr id="44" name="Imagen 43">
            <a:extLst>
              <a:ext uri="{FF2B5EF4-FFF2-40B4-BE49-F238E27FC236}">
                <a16:creationId xmlns:a16="http://schemas.microsoft.com/office/drawing/2014/main" id="{6FFB5A56-D9C7-11F9-599C-0D831D7590A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21442" y="5177421"/>
            <a:ext cx="1359969" cy="1588750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D98E4414-23D8-7D0C-5C01-D61F1EC1A7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984507" y="3479669"/>
            <a:ext cx="1245580" cy="1694666"/>
          </a:xfrm>
          <a:prstGeom prst="rect">
            <a:avLst/>
          </a:prstGeom>
        </p:spPr>
      </p:pic>
      <p:pic>
        <p:nvPicPr>
          <p:cNvPr id="48" name="Imagen 47">
            <a:extLst>
              <a:ext uri="{FF2B5EF4-FFF2-40B4-BE49-F238E27FC236}">
                <a16:creationId xmlns:a16="http://schemas.microsoft.com/office/drawing/2014/main" id="{12789BFE-6211-26A7-CD12-F5C95717674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116069" y="5312431"/>
            <a:ext cx="1321840" cy="1588750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67A0566C-44A0-E8C0-0A86-D6F9101FF14B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096000" y="5213302"/>
            <a:ext cx="1681956" cy="1580276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5A481EF1-831C-900C-52E5-D04FE80BFD3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454552" y="3518636"/>
            <a:ext cx="1232869" cy="1694666"/>
          </a:xfrm>
          <a:prstGeom prst="rect">
            <a:avLst/>
          </a:prstGeom>
        </p:spPr>
      </p:pic>
      <p:pic>
        <p:nvPicPr>
          <p:cNvPr id="54" name="Imagen 53">
            <a:extLst>
              <a:ext uri="{FF2B5EF4-FFF2-40B4-BE49-F238E27FC236}">
                <a16:creationId xmlns:a16="http://schemas.microsoft.com/office/drawing/2014/main" id="{AD298139-179D-6E94-ECFF-101EE50593DE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665131" y="3758423"/>
            <a:ext cx="1652298" cy="1368442"/>
          </a:xfrm>
          <a:prstGeom prst="rect">
            <a:avLst/>
          </a:prstGeom>
        </p:spPr>
      </p:pic>
      <p:pic>
        <p:nvPicPr>
          <p:cNvPr id="56" name="Imagen 55">
            <a:extLst>
              <a:ext uri="{FF2B5EF4-FFF2-40B4-BE49-F238E27FC236}">
                <a16:creationId xmlns:a16="http://schemas.microsoft.com/office/drawing/2014/main" id="{7F2C2ACC-631A-974D-6765-D55FD2B793FA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9838633" y="5280470"/>
            <a:ext cx="1656536" cy="1470123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F1F3AD1F-C14E-33ED-B0D7-6B6835FA311F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9829592" y="141518"/>
            <a:ext cx="1342801" cy="2255906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E3C09582-5D66-F97F-7B23-D077A3625EF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586848" y="3280024"/>
            <a:ext cx="1321933" cy="2053645"/>
          </a:xfrm>
          <a:prstGeom prst="rect">
            <a:avLst/>
          </a:prstGeom>
        </p:spPr>
      </p:pic>
      <p:pic>
        <p:nvPicPr>
          <p:cNvPr id="62" name="Imagen 61">
            <a:extLst>
              <a:ext uri="{FF2B5EF4-FFF2-40B4-BE49-F238E27FC236}">
                <a16:creationId xmlns:a16="http://schemas.microsoft.com/office/drawing/2014/main" id="{CC215CF8-1EE8-F8C9-8327-18D899CB16F4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0199919" y="3429000"/>
            <a:ext cx="1782790" cy="1746406"/>
          </a:xfrm>
          <a:prstGeom prst="rect">
            <a:avLst/>
          </a:prstGeom>
        </p:spPr>
      </p:pic>
      <p:pic>
        <p:nvPicPr>
          <p:cNvPr id="64" name="Imagen 63">
            <a:extLst>
              <a:ext uri="{FF2B5EF4-FFF2-40B4-BE49-F238E27FC236}">
                <a16:creationId xmlns:a16="http://schemas.microsoft.com/office/drawing/2014/main" id="{A6A413AA-60D6-AEAA-FE2F-B8987795B9CB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836326" y="4901180"/>
            <a:ext cx="875009" cy="197742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D8BCD10-EF47-1619-1B13-035ED1B003BB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550414" y="3090379"/>
            <a:ext cx="2130336" cy="147525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E3E219B-A7BA-AD8C-B55A-06C36D2F672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0996651" y="2043379"/>
            <a:ext cx="1209227" cy="147525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81CA6BC-1607-10ED-368C-8502269EAEDA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094071" y="2888763"/>
            <a:ext cx="3163731" cy="74804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448780F-E30F-4FED-FE61-1B625124385D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037511" y="2784051"/>
            <a:ext cx="3163731" cy="74804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5395100-34C1-8748-3DD1-86B405F79A61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7353037" y="2628428"/>
            <a:ext cx="3163731" cy="74804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13AFFABB-E498-4559-6F1C-10838CE38446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935471" y="278492"/>
            <a:ext cx="1009350" cy="81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57787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9F80F489-36C1-21E9-627D-07C62AE3A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917" y="1301944"/>
            <a:ext cx="4913671" cy="4920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L" sz="2400" dirty="0">
                <a:solidFill>
                  <a:srgbClr val="6C526C"/>
                </a:solidFill>
              </a:rPr>
              <a:t>Encuentra la sombra correcta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A6E6947-408A-97B3-33CF-194026BDBD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44" y="2007609"/>
            <a:ext cx="10277167" cy="4528817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61483361-DB8E-08F2-E396-A804DC77F3A6}"/>
              </a:ext>
            </a:extLst>
          </p:cNvPr>
          <p:cNvSpPr/>
          <p:nvPr/>
        </p:nvSpPr>
        <p:spPr>
          <a:xfrm>
            <a:off x="704917" y="1853652"/>
            <a:ext cx="10728365" cy="4836732"/>
          </a:xfrm>
          <a:prstGeom prst="rect">
            <a:avLst/>
          </a:prstGeom>
          <a:noFill/>
          <a:ln w="57150">
            <a:solidFill>
              <a:srgbClr val="00ADB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38869B04-61F1-3E41-3E5B-3E9D9DECEF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4524" y="85820"/>
            <a:ext cx="5560144" cy="1141554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id="{EF356C8C-9E6A-B59C-351A-34A615FDF290}"/>
              </a:ext>
            </a:extLst>
          </p:cNvPr>
          <p:cNvSpPr txBox="1">
            <a:spLocks/>
          </p:cNvSpPr>
          <p:nvPr/>
        </p:nvSpPr>
        <p:spPr>
          <a:xfrm>
            <a:off x="266567" y="8582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Bryndan Write" panose="02000503000000000000" pitchFamily="2" charset="0"/>
              </a:rPr>
              <a:t>Primero ¡juguemos!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DF67DB1-5CAA-C666-634B-4C97E62264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07684" y="167616"/>
            <a:ext cx="893224" cy="1089733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2774C776-CA94-3D0E-31CF-4E774F1D7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0346347" y="4844729"/>
            <a:ext cx="3183993" cy="507316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785D2699-9CFB-54A5-2CE6-B4558C226D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2167" y="6073887"/>
            <a:ext cx="1540595" cy="88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85995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8850CE00-710F-9945-BFC3-9E0154B71DB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18189" y="85820"/>
            <a:ext cx="4828040" cy="1141554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A8AE6A62-8077-9524-7CD7-02451C4906DA}"/>
              </a:ext>
            </a:extLst>
          </p:cNvPr>
          <p:cNvSpPr txBox="1">
            <a:spLocks/>
          </p:cNvSpPr>
          <p:nvPr/>
        </p:nvSpPr>
        <p:spPr>
          <a:xfrm>
            <a:off x="266567" y="8582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>
                <a:solidFill>
                  <a:schemeClr val="bg1"/>
                </a:solidFill>
                <a:latin typeface="Bryndan Write" panose="02000503000000000000" pitchFamily="2" charset="0"/>
              </a:rPr>
              <a:t>Otro más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4F119CB-B3C7-5459-1CD5-37966052DF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6601" y="1411383"/>
            <a:ext cx="6007392" cy="5220561"/>
          </a:xfrm>
          <a:prstGeom prst="rect">
            <a:avLst/>
          </a:prstGeom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C41C48B6-CBA0-CB10-8484-082A9362D365}"/>
              </a:ext>
            </a:extLst>
          </p:cNvPr>
          <p:cNvSpPr/>
          <p:nvPr/>
        </p:nvSpPr>
        <p:spPr>
          <a:xfrm>
            <a:off x="2698955" y="1002890"/>
            <a:ext cx="6518787" cy="5687494"/>
          </a:xfrm>
          <a:prstGeom prst="rect">
            <a:avLst/>
          </a:prstGeom>
          <a:noFill/>
          <a:ln w="57150">
            <a:solidFill>
              <a:srgbClr val="00ADB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B4715BB-509C-95E4-2F9B-9CB3214FE1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0" y="2566219"/>
            <a:ext cx="1534578" cy="3467974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889A007B-F71A-EFC1-F6F5-D09A94C3C3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144" y="5156034"/>
            <a:ext cx="1257470" cy="125747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894096B0-A325-5067-789B-F73B0945DD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10605213" y="5531110"/>
            <a:ext cx="2492477" cy="507316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C36EBD81-D602-65D4-690E-943651F4FC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800000">
            <a:off x="11354992" y="1781605"/>
            <a:ext cx="837008" cy="2911332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E80E2C56-4805-3EAA-273A-6496ABDF53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07684" y="167616"/>
            <a:ext cx="893224" cy="108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50058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8FF8479-BBBB-00A6-C7D8-67E3CB25BC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3380" y="1593849"/>
            <a:ext cx="6121811" cy="4351338"/>
          </a:xfrm>
        </p:spPr>
        <p:txBody>
          <a:bodyPr>
            <a:normAutofit fontScale="92500"/>
          </a:bodyPr>
          <a:lstStyle/>
          <a:p>
            <a:r>
              <a:rPr lang="es-CL" b="1" dirty="0">
                <a:solidFill>
                  <a:srgbClr val="FA4515"/>
                </a:solidFill>
                <a:latin typeface=""/>
              </a:rPr>
              <a:t>Objetivo:</a:t>
            </a:r>
            <a:br>
              <a:rPr lang="es-CL" dirty="0">
                <a:solidFill>
                  <a:srgbClr val="6C526C"/>
                </a:solidFill>
                <a:latin typeface=""/>
              </a:rPr>
            </a:br>
            <a:r>
              <a:rPr lang="es-CL" dirty="0">
                <a:solidFill>
                  <a:srgbClr val="6C526C"/>
                </a:solidFill>
                <a:latin typeface=""/>
              </a:rPr>
              <a:t>Fomentar la expresión personal y el conocimiento mutuo entre estudiantes, </a:t>
            </a:r>
            <a:r>
              <a:rPr lang="es-CL" dirty="0" err="1">
                <a:solidFill>
                  <a:srgbClr val="6C526C"/>
                </a:solidFill>
                <a:latin typeface=""/>
              </a:rPr>
              <a:t>reconociento</a:t>
            </a:r>
            <a:r>
              <a:rPr lang="es-CL" dirty="0">
                <a:solidFill>
                  <a:srgbClr val="6C526C"/>
                </a:solidFill>
                <a:latin typeface=""/>
              </a:rPr>
              <a:t> sus intereses y preferencias.</a:t>
            </a:r>
          </a:p>
          <a:p>
            <a:endParaRPr lang="es-CL" dirty="0">
              <a:solidFill>
                <a:srgbClr val="6C526C"/>
              </a:solidFill>
              <a:latin typeface=""/>
            </a:endParaRPr>
          </a:p>
          <a:p>
            <a:r>
              <a:rPr lang="es-CL" b="1" dirty="0">
                <a:solidFill>
                  <a:srgbClr val="FA4515"/>
                </a:solidFill>
                <a:latin typeface=""/>
              </a:rPr>
              <a:t>Duración: </a:t>
            </a:r>
            <a:r>
              <a:rPr lang="es-CL" dirty="0">
                <a:solidFill>
                  <a:srgbClr val="6C526C"/>
                </a:solidFill>
                <a:latin typeface=""/>
              </a:rPr>
              <a:t>25 minutos</a:t>
            </a:r>
          </a:p>
          <a:p>
            <a:endParaRPr lang="es-CL" dirty="0">
              <a:solidFill>
                <a:srgbClr val="6C526C"/>
              </a:solidFill>
              <a:latin typeface=""/>
            </a:endParaRPr>
          </a:p>
          <a:p>
            <a:r>
              <a:rPr lang="es-CL" b="1" dirty="0">
                <a:solidFill>
                  <a:srgbClr val="FA4515"/>
                </a:solidFill>
                <a:latin typeface=""/>
              </a:rPr>
              <a:t>Materiales: </a:t>
            </a:r>
          </a:p>
          <a:p>
            <a:pPr marL="0" indent="0">
              <a:buNone/>
            </a:pPr>
            <a:r>
              <a:rPr lang="es-CL" dirty="0">
                <a:solidFill>
                  <a:srgbClr val="6C526C"/>
                </a:solidFill>
                <a:latin typeface=""/>
              </a:rPr>
              <a:t>- Solo esta presentación de PowerPoint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6A83F225-BD0E-B9F3-2DFA-27925A69212F}"/>
              </a:ext>
            </a:extLst>
          </p:cNvPr>
          <p:cNvSpPr/>
          <p:nvPr/>
        </p:nvSpPr>
        <p:spPr>
          <a:xfrm>
            <a:off x="0" y="681037"/>
            <a:ext cx="5220929" cy="6176963"/>
          </a:xfrm>
          <a:prstGeom prst="rect">
            <a:avLst/>
          </a:prstGeom>
          <a:solidFill>
            <a:srgbClr val="00AD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F396A077-6E0B-F8FC-63B9-07E732CB7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875" y="796630"/>
            <a:ext cx="4589822" cy="3362416"/>
          </a:xfrm>
        </p:spPr>
        <p:txBody>
          <a:bodyPr>
            <a:normAutofit/>
          </a:bodyPr>
          <a:lstStyle/>
          <a:p>
            <a:r>
              <a:rPr lang="es-CL" sz="4800" dirty="0">
                <a:solidFill>
                  <a:schemeClr val="bg1"/>
                </a:solidFill>
                <a:latin typeface=""/>
              </a:rPr>
              <a:t>Actividad: </a:t>
            </a:r>
            <a:br>
              <a:rPr lang="es-CL" sz="4800" b="1" dirty="0">
                <a:solidFill>
                  <a:schemeClr val="bg1"/>
                </a:solidFill>
                <a:latin typeface=""/>
              </a:rPr>
            </a:br>
            <a:r>
              <a:rPr lang="es-CL" sz="4800" b="1" dirty="0">
                <a:solidFill>
                  <a:schemeClr val="bg1"/>
                </a:solidFill>
                <a:latin typeface=""/>
              </a:rPr>
              <a:t>”Exploradores</a:t>
            </a:r>
            <a:br>
              <a:rPr lang="es-CL" sz="4800" b="1" dirty="0">
                <a:solidFill>
                  <a:schemeClr val="bg1"/>
                </a:solidFill>
                <a:latin typeface=""/>
              </a:rPr>
            </a:br>
            <a:r>
              <a:rPr lang="es-CL" sz="4800" b="1" dirty="0">
                <a:solidFill>
                  <a:schemeClr val="bg1"/>
                </a:solidFill>
                <a:latin typeface=""/>
              </a:rPr>
              <a:t>de intereses”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C6572EFC-56E9-79BB-CA9D-B688435D2F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7684" y="167616"/>
            <a:ext cx="893224" cy="108973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AF5E4AB-B73B-5BCA-DE43-7A078B1225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8" y="-118206"/>
            <a:ext cx="7754112" cy="110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02624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5C1E1A0-33A3-CB00-15D4-2BA1BDF79F4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6000"/>
          </a:blip>
          <a:stretch>
            <a:fillRect/>
          </a:stretch>
        </p:blipFill>
        <p:spPr>
          <a:xfrm rot="5400000">
            <a:off x="1453038" y="-1027653"/>
            <a:ext cx="5587585" cy="6694362"/>
          </a:xfrm>
          <a:prstGeom prst="rect">
            <a:avLst/>
          </a:prstGeom>
        </p:spPr>
      </p:pic>
      <p:sp>
        <p:nvSpPr>
          <p:cNvPr id="6" name="Título 3">
            <a:extLst>
              <a:ext uri="{FF2B5EF4-FFF2-40B4-BE49-F238E27FC236}">
                <a16:creationId xmlns:a16="http://schemas.microsoft.com/office/drawing/2014/main" id="{42CE32FD-861A-5B78-8154-03B1370F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2862" y="1577120"/>
            <a:ext cx="5709763" cy="1325563"/>
          </a:xfrm>
        </p:spPr>
        <p:txBody>
          <a:bodyPr>
            <a:noAutofit/>
          </a:bodyPr>
          <a:lstStyle/>
          <a:p>
            <a:pPr algn="ctr"/>
            <a:r>
              <a:rPr lang="es-CL" sz="6600" dirty="0">
                <a:solidFill>
                  <a:srgbClr val="6C526C"/>
                </a:solidFill>
                <a:latin typeface="Bryndan Write" panose="02000503000000000000" pitchFamily="2" charset="0"/>
              </a:rPr>
              <a:t>“Exploradores</a:t>
            </a:r>
            <a:br>
              <a:rPr lang="es-CL" sz="6600" dirty="0">
                <a:solidFill>
                  <a:srgbClr val="6C526C"/>
                </a:solidFill>
                <a:latin typeface="Bryndan Write" panose="02000503000000000000" pitchFamily="2" charset="0"/>
              </a:rPr>
            </a:br>
            <a:r>
              <a:rPr lang="es-CL" sz="6600" dirty="0">
                <a:solidFill>
                  <a:srgbClr val="6C526C"/>
                </a:solidFill>
                <a:latin typeface="Bryndan Write" panose="02000503000000000000" pitchFamily="2" charset="0"/>
              </a:rPr>
              <a:t>de intereses”</a:t>
            </a:r>
            <a:br>
              <a:rPr lang="es-CL" sz="6600" dirty="0">
                <a:solidFill>
                  <a:srgbClr val="6C526C"/>
                </a:solidFill>
                <a:latin typeface="Bryndan Write" panose="02000503000000000000" pitchFamily="2" charset="0"/>
              </a:rPr>
            </a:br>
            <a:endParaRPr lang="es-CL" sz="6600" dirty="0">
              <a:solidFill>
                <a:srgbClr val="6C526C"/>
              </a:solidFill>
              <a:latin typeface="Bryndan Write" panose="02000503000000000000" pitchFamily="2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D4624A6-C19A-87B0-011D-87A012D317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9834" y="2635210"/>
            <a:ext cx="5904176" cy="1045683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9B0622D-EB18-E76F-758B-B848405C22CD}"/>
              </a:ext>
            </a:extLst>
          </p:cNvPr>
          <p:cNvSpPr txBox="1"/>
          <p:nvPr/>
        </p:nvSpPr>
        <p:spPr>
          <a:xfrm>
            <a:off x="1869499" y="2821563"/>
            <a:ext cx="60984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200" b="1" dirty="0">
                <a:solidFill>
                  <a:schemeClr val="bg1"/>
                </a:solidFill>
                <a:latin typeface=""/>
              </a:rPr>
              <a:t>¿Qué te apasiona o intriga?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14AA905-E128-2F10-3BF1-A715917949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85620" y="4485897"/>
            <a:ext cx="1961512" cy="229148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BD03539-31EC-46C6-2B34-71829B0298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2455" y="4510211"/>
            <a:ext cx="1906518" cy="2291487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10D13FC0-334A-EA15-8E60-DB3DAE6DFC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2103" y="4455782"/>
            <a:ext cx="2425921" cy="227926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C54C2EB-F187-2850-949A-C5F58BFDBD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46253" y="4656996"/>
            <a:ext cx="2389257" cy="2120389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426C9EEF-15EF-91F2-2930-352B87557DD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07684" y="167616"/>
            <a:ext cx="893224" cy="108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55697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1D0AF59-99C3-4251-AB9A-C966C6AD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855405F-37A2-4869-9154-F8BE3BECE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55EAECF-DF19-D2D6-915F-385E654E9F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11909" t="-693" r="31389" b="693"/>
          <a:stretch/>
        </p:blipFill>
        <p:spPr>
          <a:xfrm>
            <a:off x="657225" y="642938"/>
            <a:ext cx="2970213" cy="291782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DD17B47D-9A70-4CC4-349A-7AA3ECF542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57225" y="3633788"/>
            <a:ext cx="2970213" cy="257968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9C5E8687-4F8E-3710-5351-5F9E0FAACD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3702050" y="642938"/>
            <a:ext cx="4162425" cy="2747963"/>
          </a:xfrm>
          <a:prstGeom prst="rect">
            <a:avLst/>
          </a:prstGeom>
        </p:spPr>
      </p:pic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CBA1B2A4-0828-FC96-7EF0-C13609D3BB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3702050" y="3463925"/>
            <a:ext cx="4162425" cy="2749550"/>
          </a:xfr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1AAACB6-39CE-DB42-70CA-F60F8339B9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7937500" y="642938"/>
            <a:ext cx="3595688" cy="1990725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07617455-3B28-D7F8-7AE5-F0547055ACE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7937500" y="2706688"/>
            <a:ext cx="3595688" cy="19812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55D7CFE3-D945-933D-E6DF-4F1D83858FCD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837473B0-CC2E-450A-ABE3-18F120FF3D39}">
                <a1611:picAttrSrcUrl xmlns:a1611="http://schemas.microsoft.com/office/drawing/2016/11/main" r:id="rId17"/>
              </a:ext>
            </a:extLst>
          </a:blip>
          <a:srcRect t="33223" b="33589"/>
          <a:stretch/>
        </p:blipFill>
        <p:spPr>
          <a:xfrm>
            <a:off x="7937500" y="4762500"/>
            <a:ext cx="3595688" cy="145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13877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Marcador de contenido 12">
            <a:extLst>
              <a:ext uri="{FF2B5EF4-FFF2-40B4-BE49-F238E27FC236}">
                <a16:creationId xmlns:a16="http://schemas.microsoft.com/office/drawing/2014/main" id="{565E657C-A1EE-8FF0-DDDC-6B33D7BCB4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r="1" b="13114"/>
          <a:stretch/>
        </p:blipFill>
        <p:spPr>
          <a:xfrm>
            <a:off x="6176433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920044"/>
                </a:lnTo>
                <a:lnTo>
                  <a:pt x="2469659" y="3920044"/>
                </a:lnTo>
                <a:lnTo>
                  <a:pt x="2469659" y="3103224"/>
                </a:lnTo>
                <a:lnTo>
                  <a:pt x="0" y="3103224"/>
                </a:lnTo>
                <a:close/>
              </a:path>
            </a:pathLst>
          </a:cu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4566F9C-DA77-369B-2754-A979D51BA90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4963" r="10917" b="3"/>
          <a:stretch/>
        </p:blipFill>
        <p:spPr>
          <a:xfrm>
            <a:off x="3696199" y="3257176"/>
            <a:ext cx="4789093" cy="360082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AA847A7-87C0-37F8-ECFF-736731ADAC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t="4385" b="4385"/>
          <a:stretch/>
        </p:blipFill>
        <p:spPr>
          <a:xfrm>
            <a:off x="1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103224"/>
                </a:lnTo>
                <a:lnTo>
                  <a:pt x="3545908" y="3103224"/>
                </a:lnTo>
                <a:lnTo>
                  <a:pt x="3545908" y="3920044"/>
                </a:lnTo>
                <a:lnTo>
                  <a:pt x="0" y="3920044"/>
                </a:lnTo>
                <a:close/>
              </a:path>
            </a:pathLst>
          </a:cu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6D1C6D55-F12F-02DE-C0D6-51F304A41E3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rcRect t="13919" r="-4" b="10005"/>
          <a:stretch/>
        </p:blipFill>
        <p:spPr>
          <a:xfrm>
            <a:off x="8646161" y="4069976"/>
            <a:ext cx="3545840" cy="2788024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52FCA76A-EFAE-E85C-2B67-BE5B06713A5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rcRect l="3230" r="7301" b="2962"/>
          <a:stretch/>
        </p:blipFill>
        <p:spPr>
          <a:xfrm>
            <a:off x="-1" y="3982201"/>
            <a:ext cx="3535331" cy="287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2305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8">
            <a:extLst>
              <a:ext uri="{FF2B5EF4-FFF2-40B4-BE49-F238E27FC236}">
                <a16:creationId xmlns:a16="http://schemas.microsoft.com/office/drawing/2014/main" id="{4E3C9216-824D-1430-10A0-997F6FEE38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21733" y="565552"/>
            <a:ext cx="3400481" cy="2261319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E3B4FF89-C45F-4E24-B963-61E855708F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3671" y="0"/>
            <a:ext cx="7315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6C4C70D4-B051-AB5A-D276-0A732C2DE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395216" y="573696"/>
            <a:ext cx="3401568" cy="2245034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4F25C03-EF67-4344-8AEA-7B3FA0DED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07836" y="0"/>
            <a:ext cx="7315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7BF418E8-E6EA-D603-7820-E7260FF588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549634" y="321733"/>
            <a:ext cx="3286380" cy="2752344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74793DE-3651-410B-B243-8F0B1468E6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059424" y="-2665476"/>
            <a:ext cx="73152" cy="121889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7A0C3DE6-AB2C-407F-3025-4E5FB3BF38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364066" y="4003562"/>
            <a:ext cx="3401568" cy="231306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F90F060-F793-A0C0-0542-3E1ABD83CD5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4428095" y="4012066"/>
            <a:ext cx="3401568" cy="229605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BF91151-CDCE-96C1-0BDC-6D7CEC3E152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8492124" y="4024822"/>
            <a:ext cx="3401568" cy="227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432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2941</TotalTime>
  <Words>645</Words>
  <Application>Microsoft Macintosh PowerPoint</Application>
  <PresentationFormat>Panorámica</PresentationFormat>
  <Paragraphs>55</Paragraphs>
  <Slides>15</Slides>
  <Notes>13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0" baseType="lpstr">
      <vt:lpstr>Aptos</vt:lpstr>
      <vt:lpstr>Aptos Display</vt:lpstr>
      <vt:lpstr>Arial</vt:lpstr>
      <vt:lpstr>Bryndan Write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Actividad:  ”Exploradores de intereses”</vt:lpstr>
      <vt:lpstr>“Exploradores de intereses”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Hora de agruparse</vt:lpstr>
      <vt:lpstr>Presentación de PowerPoint</vt:lpstr>
      <vt:lpstr>¿Qué aprendimos sobre nuestros compañeros hoy?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¡Bienvenidas y bienvenidos!</dc:title>
  <dc:creator>Joy Catalán</dc:creator>
  <cp:lastModifiedBy>Susana Burgos Mann</cp:lastModifiedBy>
  <cp:revision>7</cp:revision>
  <dcterms:created xsi:type="dcterms:W3CDTF">2024-02-22T15:56:37Z</dcterms:created>
  <dcterms:modified xsi:type="dcterms:W3CDTF">2024-02-28T14:11:29Z</dcterms:modified>
</cp:coreProperties>
</file>